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72" r:id="rId7"/>
    <p:sldId id="261" r:id="rId8"/>
    <p:sldId id="270" r:id="rId9"/>
    <p:sldId id="262" r:id="rId10"/>
    <p:sldId id="263" r:id="rId11"/>
    <p:sldId id="265" r:id="rId12"/>
    <p:sldId id="271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  <a:srgbClr val="CC0099"/>
    <a:srgbClr val="5EEC3C"/>
    <a:srgbClr val="007033"/>
    <a:srgbClr val="FFCC66"/>
    <a:srgbClr val="990099"/>
    <a:srgbClr val="FE9202"/>
    <a:srgbClr val="6C1A00"/>
    <a:srgbClr val="00AACC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AHAN%20PROFIL%20KEMARITIMAN\DAFTAR%20ALUMNI%20NKPI%20SMKN%201%20SURADE%20GRAFI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AHAN%20PROFIL%20KEMARITIMAN\DAFTAR%20ALUMNI%20NKPI%20SMKN%201%20SURADE%20GRAFI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NKPI GRADUATION DATA IN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'1718'!$K$8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2C9-43BD-BC14-86FBC97E96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2C9-43BD-BC14-86FBC97E96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2C9-43BD-BC14-86FBC97E96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2C9-43BD-BC14-86FBC97E960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'1718'!$L$7:$O$7</c:f>
              <c:strCache>
                <c:ptCount val="4"/>
                <c:pt idx="0">
                  <c:v>WORKING</c:v>
                </c:pt>
                <c:pt idx="1">
                  <c:v>SEAMAN</c:v>
                </c:pt>
                <c:pt idx="2">
                  <c:v>COLLEGE</c:v>
                </c:pt>
                <c:pt idx="3">
                  <c:v>UNEMPLOYIMENT</c:v>
                </c:pt>
              </c:strCache>
            </c:strRef>
          </c:cat>
          <c:val>
            <c:numRef>
              <c:f>'1718'!$L$8:$O$8</c:f>
              <c:numCache>
                <c:formatCode>General</c:formatCode>
                <c:ptCount val="4"/>
                <c:pt idx="0">
                  <c:v>9</c:v>
                </c:pt>
                <c:pt idx="1">
                  <c:v>16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C9-43BD-BC14-86FBC97E960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NKPI GRADUATION DATA IN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'1819'!$K$8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E7F-4EB4-9417-A33DE26A89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E7F-4EB4-9417-A33DE26A89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E7F-4EB4-9417-A33DE26A89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E7F-4EB4-9417-A33DE26A892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'1819'!$L$7:$O$7</c:f>
              <c:strCache>
                <c:ptCount val="4"/>
                <c:pt idx="0">
                  <c:v>WORKING</c:v>
                </c:pt>
                <c:pt idx="1">
                  <c:v>SEAMAN</c:v>
                </c:pt>
                <c:pt idx="2">
                  <c:v>COLLEGE</c:v>
                </c:pt>
                <c:pt idx="3">
                  <c:v>UNEMPLOYIMENT</c:v>
                </c:pt>
              </c:strCache>
            </c:strRef>
          </c:cat>
          <c:val>
            <c:numRef>
              <c:f>'1819'!$L$8:$O$8</c:f>
              <c:numCache>
                <c:formatCode>General</c:formatCode>
                <c:ptCount val="4"/>
                <c:pt idx="0">
                  <c:v>8</c:v>
                </c:pt>
                <c:pt idx="1">
                  <c:v>18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7F-4EB4-9417-A33DE26A892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NKPI GRADUATION DATA IN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'1617'!$K$8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465-466C-88AA-55E8857884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465-466C-88AA-55E8857884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465-466C-88AA-55E8857884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465-466C-88AA-55E8857884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'1617'!$L$7:$O$7</c:f>
              <c:strCache>
                <c:ptCount val="4"/>
                <c:pt idx="0">
                  <c:v>WORKING</c:v>
                </c:pt>
                <c:pt idx="1">
                  <c:v>SEAMAN</c:v>
                </c:pt>
                <c:pt idx="2">
                  <c:v>COLLEGE</c:v>
                </c:pt>
                <c:pt idx="3">
                  <c:v>UNEMPLOYIMENT</c:v>
                </c:pt>
              </c:strCache>
            </c:strRef>
          </c:cat>
          <c:val>
            <c:numRef>
              <c:f>'1617'!$L$8:$O$8</c:f>
              <c:numCache>
                <c:formatCode>General</c:formatCode>
                <c:ptCount val="4"/>
                <c:pt idx="0">
                  <c:v>8</c:v>
                </c:pt>
                <c:pt idx="1">
                  <c:v>14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65-466C-88AA-55E8857884D8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3AB94-8A36-43AF-88FB-0C3D7F9A123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CB530-BE40-4466-A848-0D68FEB5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6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CB530-BE40-4466-A848-0D68FEB5F7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1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0" y="1655520"/>
            <a:ext cx="7635250" cy="106893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3335275"/>
            <a:ext cx="7635250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70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F70B8C58-11B9-416A-9929-E865B8BFBA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91623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19"/>
            <a:ext cx="8246070" cy="3054101"/>
          </a:xfrm>
        </p:spPr>
        <p:txBody>
          <a:bodyPr/>
          <a:lstStyle>
            <a:lvl1pPr algn="l">
              <a:defRPr sz="2800">
                <a:solidFill>
                  <a:srgbClr val="007033"/>
                </a:solidFill>
              </a:defRPr>
            </a:lvl1pPr>
            <a:lvl2pPr algn="l">
              <a:defRPr>
                <a:solidFill>
                  <a:srgbClr val="007033"/>
                </a:solidFill>
              </a:defRPr>
            </a:lvl2pPr>
            <a:lvl3pPr algn="l">
              <a:defRPr>
                <a:solidFill>
                  <a:srgbClr val="007033"/>
                </a:solidFill>
              </a:defRPr>
            </a:lvl3pPr>
            <a:lvl4pPr algn="l">
              <a:defRPr>
                <a:solidFill>
                  <a:srgbClr val="007033"/>
                </a:solidFill>
              </a:defRPr>
            </a:lvl4pPr>
            <a:lvl5pPr algn="l">
              <a:defRPr>
                <a:solidFill>
                  <a:srgbClr val="0070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30" y="586585"/>
            <a:ext cx="6260905" cy="572644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350110"/>
            <a:ext cx="6260905" cy="3358356"/>
          </a:xfrm>
        </p:spPr>
        <p:txBody>
          <a:bodyPr/>
          <a:lstStyle>
            <a:lvl1pPr algn="r">
              <a:defRPr sz="2800">
                <a:solidFill>
                  <a:srgbClr val="007033"/>
                </a:solidFill>
              </a:defRPr>
            </a:lvl1pPr>
            <a:lvl2pPr algn="r">
              <a:defRPr>
                <a:solidFill>
                  <a:srgbClr val="007033"/>
                </a:solidFill>
              </a:defRPr>
            </a:lvl2pPr>
            <a:lvl3pPr algn="r">
              <a:defRPr>
                <a:solidFill>
                  <a:srgbClr val="007033"/>
                </a:solidFill>
              </a:defRPr>
            </a:lvl3pPr>
            <a:lvl4pPr algn="r">
              <a:defRPr>
                <a:solidFill>
                  <a:srgbClr val="007033"/>
                </a:solidFill>
              </a:defRPr>
            </a:lvl4pPr>
            <a:lvl5pPr algn="r">
              <a:defRPr>
                <a:solidFill>
                  <a:srgbClr val="0070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3922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70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419044"/>
            <a:ext cx="4040188" cy="2137871"/>
          </a:xfrm>
        </p:spPr>
        <p:txBody>
          <a:bodyPr/>
          <a:lstStyle>
            <a:lvl1pPr algn="ctr">
              <a:defRPr sz="2400">
                <a:solidFill>
                  <a:srgbClr val="007033"/>
                </a:solidFill>
              </a:defRPr>
            </a:lvl1pPr>
            <a:lvl2pPr algn="ctr">
              <a:defRPr sz="2000">
                <a:solidFill>
                  <a:srgbClr val="007033"/>
                </a:solidFill>
              </a:defRPr>
            </a:lvl2pPr>
            <a:lvl3pPr algn="ctr">
              <a:defRPr sz="1800">
                <a:solidFill>
                  <a:srgbClr val="007033"/>
                </a:solidFill>
              </a:defRPr>
            </a:lvl3pPr>
            <a:lvl4pPr algn="ctr">
              <a:defRPr sz="1600">
                <a:solidFill>
                  <a:srgbClr val="007033"/>
                </a:solidFill>
              </a:defRPr>
            </a:lvl4pPr>
            <a:lvl5pPr algn="ctr">
              <a:defRPr sz="1600">
                <a:solidFill>
                  <a:srgbClr val="0070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3922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70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9044"/>
            <a:ext cx="4041775" cy="2137871"/>
          </a:xfrm>
        </p:spPr>
        <p:txBody>
          <a:bodyPr/>
          <a:lstStyle>
            <a:lvl1pPr algn="ctr">
              <a:defRPr sz="2400">
                <a:solidFill>
                  <a:srgbClr val="007033"/>
                </a:solidFill>
              </a:defRPr>
            </a:lvl1pPr>
            <a:lvl2pPr algn="ctr">
              <a:defRPr sz="2000">
                <a:solidFill>
                  <a:srgbClr val="007033"/>
                </a:solidFill>
              </a:defRPr>
            </a:lvl2pPr>
            <a:lvl3pPr algn="ctr">
              <a:defRPr sz="1800">
                <a:solidFill>
                  <a:srgbClr val="007033"/>
                </a:solidFill>
              </a:defRPr>
            </a:lvl3pPr>
            <a:lvl4pPr algn="ctr">
              <a:defRPr sz="1600">
                <a:solidFill>
                  <a:srgbClr val="007033"/>
                </a:solidFill>
              </a:defRPr>
            </a:lvl4pPr>
            <a:lvl5pPr algn="ctr">
              <a:defRPr sz="1600">
                <a:solidFill>
                  <a:srgbClr val="0070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B0EB3F-237C-46EC-9C3C-10F24119B587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auticasmkn1surade.blogspot.com/" TargetMode="External"/><Relationship Id="rId2" Type="http://schemas.openxmlformats.org/officeDocument/2006/relationships/hyperlink" Target="mailto:smknsurade@ymail.co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SMK NEGERI 1 SURADE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PROFILE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9785" y="4098800"/>
            <a:ext cx="7635250" cy="61082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Presented by H. Awan </a:t>
            </a:r>
            <a:r>
              <a:rPr lang="en-US" sz="1800" dirty="0" err="1">
                <a:solidFill>
                  <a:schemeClr val="tx1"/>
                </a:solidFill>
              </a:rPr>
              <a:t>Sudianto</a:t>
            </a:r>
            <a:r>
              <a:rPr lang="en-US" sz="1800" dirty="0">
                <a:solidFill>
                  <a:schemeClr val="tx1"/>
                </a:solidFill>
              </a:rPr>
              <a:t>, SP.,MP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80829-E38A-4595-91A7-0F535A0774E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5" y="197910"/>
            <a:ext cx="1021080" cy="108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 SMK">
            <a:extLst>
              <a:ext uri="{FF2B5EF4-FFF2-40B4-BE49-F238E27FC236}">
                <a16:creationId xmlns:a16="http://schemas.microsoft.com/office/drawing/2014/main" id="{7D9077AC-F8F0-4F69-9E0E-934D76EE197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3955" y="281175"/>
            <a:ext cx="1021080" cy="100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300F6D54-F4B9-4BFD-B3EC-FFA1E1541B4D}"/>
              </a:ext>
            </a:extLst>
          </p:cNvPr>
          <p:cNvSpPr txBox="1">
            <a:spLocks/>
          </p:cNvSpPr>
          <p:nvPr/>
        </p:nvSpPr>
        <p:spPr>
          <a:xfrm>
            <a:off x="1314794" y="427976"/>
            <a:ext cx="5242371" cy="595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rgbClr val="00703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3296"/>
                </a:solidFill>
              </a:rPr>
              <a:t>DINAS PENDIDIKAN PROVINSI JAWA BARAT 2019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773D03-C7C4-4D42-B9DF-89BED33B993E}"/>
              </a:ext>
            </a:extLst>
          </p:cNvPr>
          <p:cNvSpPr txBox="1">
            <a:spLocks/>
          </p:cNvSpPr>
          <p:nvPr/>
        </p:nvSpPr>
        <p:spPr>
          <a:xfrm>
            <a:off x="448965" y="281175"/>
            <a:ext cx="8246070" cy="9162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JOB PLACEMENT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043049D-2809-4928-B39F-F6E85756D4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190550"/>
              </p:ext>
            </p:extLst>
          </p:nvPr>
        </p:nvGraphicFramePr>
        <p:xfrm>
          <a:off x="2128720" y="2076370"/>
          <a:ext cx="4324350" cy="2976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88FD3D0-EC34-4834-9E89-48F5ED676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243932"/>
              </p:ext>
            </p:extLst>
          </p:nvPr>
        </p:nvGraphicFramePr>
        <p:xfrm>
          <a:off x="5052770" y="1197405"/>
          <a:ext cx="3957270" cy="327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E41D21D-6A2A-4F6B-8C74-5A409F1F1B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131746"/>
              </p:ext>
            </p:extLst>
          </p:nvPr>
        </p:nvGraphicFramePr>
        <p:xfrm>
          <a:off x="-35185" y="1096168"/>
          <a:ext cx="3957270" cy="295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9249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FDAD700E-6526-427D-A6A5-9B072872F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15" y="1350110"/>
            <a:ext cx="3524271" cy="3793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9C0D11-9B1E-4A37-9552-BB37074A1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51" y="1350110"/>
            <a:ext cx="3674606" cy="3372155"/>
          </a:xfrm>
          <a:prstGeom prst="rect">
            <a:avLst/>
          </a:prstGeom>
        </p:spPr>
      </p:pic>
      <p:pic>
        <p:nvPicPr>
          <p:cNvPr id="5" name="Picture 2" descr="F:\hendblancos\PPDB ONLINE_SMKN 1 SURADE 2018\kas3.jpg">
            <a:extLst>
              <a:ext uri="{FF2B5EF4-FFF2-40B4-BE49-F238E27FC236}">
                <a16:creationId xmlns:a16="http://schemas.microsoft.com/office/drawing/2014/main" id="{FD9F3E69-4F4E-4904-B006-42B2CDF3D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16" y="3114958"/>
            <a:ext cx="3471899" cy="20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 descr="DSC01237">
            <a:extLst>
              <a:ext uri="{FF2B5EF4-FFF2-40B4-BE49-F238E27FC236}">
                <a16:creationId xmlns:a16="http://schemas.microsoft.com/office/drawing/2014/main" id="{1509C7BB-F351-4974-87E2-67D70BACDC6E}"/>
              </a:ext>
            </a:extLst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13" y="1655520"/>
            <a:ext cx="2113403" cy="34879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9002D5-8DAC-4F0F-9CB7-67A4213B1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8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D8393-00CA-400F-BF8A-5D98C968C5AC}"/>
              </a:ext>
            </a:extLst>
          </p:cNvPr>
          <p:cNvSpPr txBox="1">
            <a:spLocks/>
          </p:cNvSpPr>
          <p:nvPr/>
        </p:nvSpPr>
        <p:spPr>
          <a:xfrm>
            <a:off x="448965" y="281175"/>
            <a:ext cx="8246070" cy="9162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rgbClr val="FFC000"/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587EB-42C7-4CCC-91F5-CA5DDC86C8ED}"/>
              </a:ext>
            </a:extLst>
          </p:cNvPr>
          <p:cNvSpPr txBox="1">
            <a:spLocks/>
          </p:cNvSpPr>
          <p:nvPr/>
        </p:nvSpPr>
        <p:spPr>
          <a:xfrm>
            <a:off x="448966" y="1655519"/>
            <a:ext cx="8246070" cy="30541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MAILING ADRESS</a:t>
            </a:r>
          </a:p>
          <a:p>
            <a:pPr marL="0" indent="0">
              <a:buNone/>
            </a:pPr>
            <a:r>
              <a:rPr lang="en-US" sz="2000" dirty="0" err="1"/>
              <a:t>Cipeundeuy</a:t>
            </a:r>
            <a:r>
              <a:rPr lang="en-US" sz="2000" dirty="0"/>
              <a:t> Street, </a:t>
            </a:r>
            <a:r>
              <a:rPr lang="en-US" sz="2000" dirty="0" err="1"/>
              <a:t>Surade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Sukabumi</a:t>
            </a:r>
            <a:r>
              <a:rPr lang="en-US" sz="2000" dirty="0"/>
              <a:t> Region</a:t>
            </a:r>
          </a:p>
          <a:p>
            <a:pPr marL="0" indent="0">
              <a:buNone/>
            </a:pPr>
            <a:r>
              <a:rPr lang="en-US" sz="2000" dirty="0"/>
              <a:t>West Java – Indonesia 43179</a:t>
            </a:r>
          </a:p>
          <a:p>
            <a:pPr marL="0" indent="0">
              <a:buNone/>
            </a:pPr>
            <a:r>
              <a:rPr lang="en-US" sz="2000" dirty="0"/>
              <a:t>Phone/Fax : 0226 6492119</a:t>
            </a:r>
          </a:p>
          <a:p>
            <a:pPr marL="0" indent="0">
              <a:buNone/>
            </a:pPr>
            <a:r>
              <a:rPr lang="en-US" sz="2000" dirty="0"/>
              <a:t>Email : </a:t>
            </a:r>
            <a:r>
              <a:rPr lang="en-US" sz="2000" dirty="0">
                <a:hlinkClick r:id="rId2"/>
              </a:rPr>
              <a:t>smknsurade@ymail.com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Website : smkn1surade.sch.id</a:t>
            </a:r>
          </a:p>
          <a:p>
            <a:pPr marL="0" indent="0">
              <a:buNone/>
            </a:pPr>
            <a:r>
              <a:rPr lang="en-US" sz="2000" dirty="0"/>
              <a:t>Blog : </a:t>
            </a:r>
            <a:r>
              <a:rPr lang="en-ID" sz="2000" dirty="0">
                <a:hlinkClick r:id="rId3"/>
              </a:rPr>
              <a:t>http://nauticasmkn1surade.blogspot.com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A6F05-7D54-4B64-96B6-BA577156F3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62" y="1502814"/>
            <a:ext cx="3732971" cy="27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3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  <a:effectLst/>
              </a:rPr>
              <a:t>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9A986-3403-409F-BE88-7B4ED3B8F7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" b="10973"/>
          <a:stretch/>
        </p:blipFill>
        <p:spPr>
          <a:xfrm>
            <a:off x="911398" y="1220750"/>
            <a:ext cx="6571025" cy="32710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A5E2C9-39DB-4E65-B67F-21AD5651E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40" y="1136793"/>
            <a:ext cx="5772929" cy="35122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350CD6F-566E-4C6B-9B05-3FAB3752CB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5"/>
          <a:stretch/>
        </p:blipFill>
        <p:spPr>
          <a:xfrm>
            <a:off x="2365999" y="1294012"/>
            <a:ext cx="6307012" cy="32211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0DEE9D-A91D-49AE-A5F0-38F2D13FCC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1317466"/>
            <a:ext cx="5738741" cy="351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0" y="565568"/>
            <a:ext cx="6260905" cy="57264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  <a:effectLst/>
              </a:rPr>
              <a:t>VISION AND MISION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6015" y="1628138"/>
            <a:ext cx="6750192" cy="5683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700" dirty="0">
                <a:solidFill>
                  <a:srgbClr val="FF0000"/>
                </a:solidFill>
              </a:rPr>
              <a:t>Creating a Vocational Education Institution that is superior, characterized and Competitive.</a:t>
            </a:r>
            <a:endParaRPr lang="en-ID" sz="1700" dirty="0">
              <a:solidFill>
                <a:srgbClr val="FF0000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1E7A3A7-D754-408E-9531-C7160E115092}"/>
              </a:ext>
            </a:extLst>
          </p:cNvPr>
          <p:cNvSpPr txBox="1">
            <a:spLocks/>
          </p:cNvSpPr>
          <p:nvPr/>
        </p:nvSpPr>
        <p:spPr>
          <a:xfrm>
            <a:off x="1976015" y="1143464"/>
            <a:ext cx="3664920" cy="572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C000"/>
                </a:solidFill>
              </a:rPr>
              <a:t>VISION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3D14226-0DC1-4D9C-8B72-3F0651471DDB}"/>
              </a:ext>
            </a:extLst>
          </p:cNvPr>
          <p:cNvSpPr txBox="1">
            <a:spLocks/>
          </p:cNvSpPr>
          <p:nvPr/>
        </p:nvSpPr>
        <p:spPr>
          <a:xfrm>
            <a:off x="1976015" y="2661712"/>
            <a:ext cx="6566010" cy="2353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7033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7033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7033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7033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70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AutoNum type="arabicPeriod"/>
            </a:pPr>
            <a:r>
              <a:rPr lang="en-US" sz="1500" dirty="0">
                <a:solidFill>
                  <a:srgbClr val="FF0000"/>
                </a:solidFill>
              </a:rPr>
              <a:t>Preparing the student to able in choosing carrier, competitive, independence, tenacious as a professional middle worker.</a:t>
            </a:r>
          </a:p>
          <a:p>
            <a:pPr algn="l">
              <a:buAutoNum type="arabicPeriod"/>
            </a:pPr>
            <a:r>
              <a:rPr lang="en-US" sz="1500" dirty="0">
                <a:solidFill>
                  <a:srgbClr val="FF0000"/>
                </a:solidFill>
              </a:rPr>
              <a:t>Embedding the culture values and nation character.</a:t>
            </a:r>
          </a:p>
          <a:p>
            <a:pPr algn="l">
              <a:buAutoNum type="arabicPeriod"/>
            </a:pPr>
            <a:r>
              <a:rPr lang="en-US" sz="1500" dirty="0">
                <a:solidFill>
                  <a:srgbClr val="FF0000"/>
                </a:solidFill>
              </a:rPr>
              <a:t>Completing educational facilities infrastructure.</a:t>
            </a:r>
          </a:p>
          <a:p>
            <a:pPr algn="l">
              <a:buAutoNum type="arabicPeriod"/>
            </a:pPr>
            <a:r>
              <a:rPr lang="en-US" sz="1500" dirty="0">
                <a:solidFill>
                  <a:srgbClr val="FF0000"/>
                </a:solidFill>
              </a:rPr>
              <a:t>Realizing democratic management, transparent and accountability.</a:t>
            </a:r>
          </a:p>
          <a:p>
            <a:pPr algn="l">
              <a:buAutoNum type="arabicPeriod"/>
            </a:pPr>
            <a:r>
              <a:rPr lang="en-US" sz="1500" dirty="0">
                <a:solidFill>
                  <a:srgbClr val="FF0000"/>
                </a:solidFill>
              </a:rPr>
              <a:t>Creating a healthy school condition, dynamic, based on faith, devotion and noble character.</a:t>
            </a:r>
          </a:p>
          <a:p>
            <a:pPr algn="l">
              <a:buAutoNum type="arabicPeriod"/>
            </a:pPr>
            <a:r>
              <a:rPr lang="en-US" sz="1500" dirty="0">
                <a:solidFill>
                  <a:srgbClr val="FF0000"/>
                </a:solidFill>
              </a:rPr>
              <a:t>Developing a comfortable work environment based on togetherness, kinship and exemplary attitude.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A97C80E-177D-4B53-8BEF-63A39B3BA8E8}"/>
              </a:ext>
            </a:extLst>
          </p:cNvPr>
          <p:cNvSpPr txBox="1">
            <a:spLocks/>
          </p:cNvSpPr>
          <p:nvPr/>
        </p:nvSpPr>
        <p:spPr>
          <a:xfrm>
            <a:off x="1976015" y="2182290"/>
            <a:ext cx="3664920" cy="479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C000"/>
                </a:solidFill>
              </a:rPr>
              <a:t>MISION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  <a:effectLst/>
              </a:rPr>
              <a:t>STUDY PROGRAM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B5FF47-9443-4EC5-924A-7676D67703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71" y="1367154"/>
            <a:ext cx="4406829" cy="28185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2435A2-683F-4287-80C7-EDAE45FBBB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70" y="1777754"/>
            <a:ext cx="4406830" cy="3365745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FCF72A7C-E4C8-495C-9FA3-44EB1C71A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7" y="1815347"/>
            <a:ext cx="630556" cy="52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">
            <a:extLst>
              <a:ext uri="{FF2B5EF4-FFF2-40B4-BE49-F238E27FC236}">
                <a16:creationId xmlns:a16="http://schemas.microsoft.com/office/drawing/2014/main" id="{EEA130C9-F236-4155-8483-DF14AB5A1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7" y="3328797"/>
            <a:ext cx="595320" cy="66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6">
            <a:extLst>
              <a:ext uri="{FF2B5EF4-FFF2-40B4-BE49-F238E27FC236}">
                <a16:creationId xmlns:a16="http://schemas.microsoft.com/office/drawing/2014/main" id="{7D7A661C-2D32-4964-AF16-B516C1D73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4" y="2571750"/>
            <a:ext cx="595320" cy="59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Content Placeholder 3">
            <a:extLst>
              <a:ext uri="{FF2B5EF4-FFF2-40B4-BE49-F238E27FC236}">
                <a16:creationId xmlns:a16="http://schemas.microsoft.com/office/drawing/2014/main" id="{40A7B095-88B0-496F-865E-764B4EC262B2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4" y="4186690"/>
            <a:ext cx="618547" cy="60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731541-E0CD-48F4-AA0B-8E8357DF53FB}"/>
              </a:ext>
            </a:extLst>
          </p:cNvPr>
          <p:cNvGrpSpPr/>
          <p:nvPr/>
        </p:nvGrpSpPr>
        <p:grpSpPr>
          <a:xfrm>
            <a:off x="1110723" y="1559651"/>
            <a:ext cx="3626447" cy="799027"/>
            <a:chOff x="1039018" y="2625605"/>
            <a:chExt cx="5056981" cy="917705"/>
          </a:xfrm>
        </p:grpSpPr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25788A1D-D348-46FB-BCE0-A445A52CB8BD}"/>
                </a:ext>
              </a:extLst>
            </p:cNvPr>
            <p:cNvSpPr/>
            <p:nvPr/>
          </p:nvSpPr>
          <p:spPr>
            <a:xfrm rot="5400000">
              <a:off x="3225914" y="673224"/>
              <a:ext cx="683190" cy="5056981"/>
            </a:xfrm>
            <a:prstGeom prst="round2SameRect">
              <a:avLst/>
            </a:prstGeom>
            <a:solidFill>
              <a:srgbClr val="00B05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Top Corners Rounded 4">
              <a:extLst>
                <a:ext uri="{FF2B5EF4-FFF2-40B4-BE49-F238E27FC236}">
                  <a16:creationId xmlns:a16="http://schemas.microsoft.com/office/drawing/2014/main" id="{8E1CEAD4-E869-4280-8B35-FA4AF16EDA89}"/>
                </a:ext>
              </a:extLst>
            </p:cNvPr>
            <p:cNvSpPr txBox="1"/>
            <p:nvPr/>
          </p:nvSpPr>
          <p:spPr>
            <a:xfrm>
              <a:off x="1039018" y="2625605"/>
              <a:ext cx="4020402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0" lvl="1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200" dirty="0">
                <a:solidFill>
                  <a:schemeClr val="tx1"/>
                </a:solidFill>
              </a:endParaRPr>
            </a:p>
            <a:p>
              <a:pPr marL="0" lvl="1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200" dirty="0">
                <a:solidFill>
                  <a:schemeClr val="tx1"/>
                </a:solidFill>
              </a:endParaRPr>
            </a:p>
            <a:p>
              <a:pPr marL="0" lvl="1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dirty="0">
                  <a:solidFill>
                    <a:schemeClr val="tx1"/>
                  </a:solidFill>
                </a:rPr>
                <a:t>Agricultural Product Processing Agribusiness (APHP)</a:t>
              </a:r>
            </a:p>
            <a:p>
              <a:pPr marL="0" lvl="1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ID" sz="2700" kern="1200" dirty="0"/>
            </a:p>
          </p:txBody>
        </p:sp>
      </p:grpSp>
      <p:sp>
        <p:nvSpPr>
          <p:cNvPr id="19" name="Rectangle: Top Corners Rounded 18">
            <a:extLst>
              <a:ext uri="{FF2B5EF4-FFF2-40B4-BE49-F238E27FC236}">
                <a16:creationId xmlns:a16="http://schemas.microsoft.com/office/drawing/2014/main" id="{C55206EB-07D3-4625-91F4-573F5B024C88}"/>
              </a:ext>
            </a:extLst>
          </p:cNvPr>
          <p:cNvSpPr/>
          <p:nvPr/>
        </p:nvSpPr>
        <p:spPr>
          <a:xfrm rot="5400000">
            <a:off x="2626527" y="1016410"/>
            <a:ext cx="594840" cy="3626445"/>
          </a:xfrm>
          <a:prstGeom prst="round2SameRect">
            <a:avLst/>
          </a:prstGeom>
          <a:solidFill>
            <a:srgbClr val="00B0F0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r>
              <a:rPr lang="en-US" dirty="0"/>
              <a:t>  Nautical Fishing Vessel (NKPI)</a:t>
            </a:r>
            <a:endParaRPr lang="en-ID" dirty="0"/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880EB13C-85AC-478F-A2E4-C3F75775EAC6}"/>
              </a:ext>
            </a:extLst>
          </p:cNvPr>
          <p:cNvSpPr/>
          <p:nvPr/>
        </p:nvSpPr>
        <p:spPr>
          <a:xfrm rot="5400000">
            <a:off x="2615495" y="1867998"/>
            <a:ext cx="594840" cy="3648511"/>
          </a:xfrm>
          <a:prstGeom prst="round2SameRect">
            <a:avLst/>
          </a:prstGeom>
          <a:solidFill>
            <a:srgbClr val="FFFF00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r>
              <a:rPr lang="en-US" dirty="0"/>
              <a:t>  </a:t>
            </a:r>
            <a:r>
              <a:rPr lang="en-US" dirty="0" err="1"/>
              <a:t>Automotif</a:t>
            </a:r>
            <a:r>
              <a:rPr lang="en-US" dirty="0"/>
              <a:t> (TKRO)</a:t>
            </a:r>
            <a:endParaRPr lang="en-ID" dirty="0"/>
          </a:p>
        </p:txBody>
      </p:sp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id="{4BEBDD7A-3956-4D31-B8F1-A3E2B6786108}"/>
              </a:ext>
            </a:extLst>
          </p:cNvPr>
          <p:cNvSpPr/>
          <p:nvPr/>
        </p:nvSpPr>
        <p:spPr>
          <a:xfrm rot="5400000">
            <a:off x="2609537" y="2686858"/>
            <a:ext cx="594840" cy="3592466"/>
          </a:xfrm>
          <a:prstGeom prst="round2SameRect">
            <a:avLst/>
          </a:prstGeom>
          <a:solidFill>
            <a:schemeClr val="accent2">
              <a:lumMod val="75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r>
              <a:rPr lang="en-US" dirty="0"/>
              <a:t>   Multimedia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EB3409A-9987-4C65-90C6-B67143C0ADF7}"/>
              </a:ext>
            </a:extLst>
          </p:cNvPr>
          <p:cNvSpPr txBox="1">
            <a:spLocks/>
          </p:cNvSpPr>
          <p:nvPr/>
        </p:nvSpPr>
        <p:spPr>
          <a:xfrm>
            <a:off x="3259973" y="245837"/>
            <a:ext cx="6260905" cy="5726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C000"/>
                </a:solidFill>
              </a:rPr>
              <a:t>HUMAN RESOURCES EXPERTISE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324B6-5C1A-47C3-B2F1-687DE66F4943}"/>
              </a:ext>
            </a:extLst>
          </p:cNvPr>
          <p:cNvSpPr txBox="1">
            <a:spLocks/>
          </p:cNvSpPr>
          <p:nvPr/>
        </p:nvSpPr>
        <p:spPr>
          <a:xfrm>
            <a:off x="448966" y="1655519"/>
            <a:ext cx="8246070" cy="30541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Nautical Fishing Boat Expert (ANKAPIN 1)	: 1</a:t>
            </a:r>
          </a:p>
          <a:p>
            <a:r>
              <a:rPr lang="en-US" dirty="0">
                <a:solidFill>
                  <a:srgbClr val="00B0F0"/>
                </a:solidFill>
              </a:rPr>
              <a:t>Certificate Of Proficiency (SKK) 60 Miles 	: 1</a:t>
            </a:r>
          </a:p>
          <a:p>
            <a:r>
              <a:rPr lang="en-US" dirty="0">
                <a:solidFill>
                  <a:srgbClr val="00B0F0"/>
                </a:solidFill>
              </a:rPr>
              <a:t>Technical Certificate					: 2</a:t>
            </a:r>
          </a:p>
          <a:p>
            <a:r>
              <a:rPr lang="en-US" dirty="0">
                <a:solidFill>
                  <a:srgbClr val="00B0F0"/>
                </a:solidFill>
              </a:rPr>
              <a:t>Certificate Of </a:t>
            </a:r>
            <a:r>
              <a:rPr lang="en-US" dirty="0" err="1">
                <a:solidFill>
                  <a:srgbClr val="00B0F0"/>
                </a:solidFill>
              </a:rPr>
              <a:t>Assesor</a:t>
            </a:r>
            <a:r>
              <a:rPr lang="en-US" dirty="0">
                <a:solidFill>
                  <a:srgbClr val="00B0F0"/>
                </a:solidFill>
              </a:rPr>
              <a:t>				: 2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13BE5-14EF-4968-8B06-18C39B5B0C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70" y="1197404"/>
            <a:ext cx="4860909" cy="3946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DE236E-C4E6-4C4C-BF74-3964DC6454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85" y="1197404"/>
            <a:ext cx="3636852" cy="37933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570076-57B0-4572-965E-880782EFC1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5" b="14844"/>
          <a:stretch/>
        </p:blipFill>
        <p:spPr>
          <a:xfrm>
            <a:off x="6035524" y="1099551"/>
            <a:ext cx="3042483" cy="39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C4A4313-128E-48B9-ABAA-2DDC9EE171A8}"/>
              </a:ext>
            </a:extLst>
          </p:cNvPr>
          <p:cNvSpPr txBox="1">
            <a:spLocks/>
          </p:cNvSpPr>
          <p:nvPr/>
        </p:nvSpPr>
        <p:spPr>
          <a:xfrm>
            <a:off x="3259973" y="245837"/>
            <a:ext cx="5587767" cy="5726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C000"/>
                </a:solidFill>
              </a:rPr>
              <a:t>PRACTICE LABORATORY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345B8-A827-44A4-B522-5802D2504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1715406"/>
            <a:ext cx="3992702" cy="2994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F03F7A-44C3-49CF-81F7-37B9E6FBA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95" y="1715405"/>
            <a:ext cx="4192525" cy="29945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C8E063-AEEF-41E2-8BC8-6C1B91950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54" y="1715405"/>
            <a:ext cx="3992702" cy="29945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D28C7E-1F8B-4BED-A966-698658CC91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80" y="1753672"/>
            <a:ext cx="3992702" cy="299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F2EC81-5877-48E1-9FD5-2001A82BD39F}"/>
              </a:ext>
            </a:extLst>
          </p:cNvPr>
          <p:cNvSpPr txBox="1">
            <a:spLocks/>
          </p:cNvSpPr>
          <p:nvPr/>
        </p:nvSpPr>
        <p:spPr>
          <a:xfrm>
            <a:off x="448965" y="281175"/>
            <a:ext cx="8246070" cy="7635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FISHING TRIP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3C188C-04EA-477C-9FE7-31981724CE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1404087"/>
            <a:ext cx="3857625" cy="33779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50A4BE-F2A0-4666-BC1B-2C443816C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05" y="1599470"/>
            <a:ext cx="4087575" cy="31825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3C2A27-F202-46C1-8E4C-F76A699104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35" y="1551601"/>
            <a:ext cx="4350474" cy="32628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8014584-75AF-4939-B45E-FF4ED83F1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80" y="1808762"/>
            <a:ext cx="4350474" cy="30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6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360" y="228600"/>
            <a:ext cx="5600700" cy="457200"/>
          </a:xfrm>
        </p:spPr>
        <p:txBody>
          <a:bodyPr>
            <a:noAutofit/>
          </a:bodyPr>
          <a:lstStyle/>
          <a:p>
            <a:pPr algn="ctr"/>
            <a:r>
              <a:rPr lang="en-US" sz="2500" dirty="0">
                <a:solidFill>
                  <a:srgbClr val="FFC000"/>
                </a:solidFill>
                <a:effectLst/>
              </a:rPr>
              <a:t>STANDART TRAINING FOR SEAFERES</a:t>
            </a:r>
          </a:p>
        </p:txBody>
      </p:sp>
      <p:pic>
        <p:nvPicPr>
          <p:cNvPr id="5" name="Picture 4" descr="E:\picture\taruna_smk\BST CIREBON\DSC081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914400"/>
            <a:ext cx="165735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E:\picture\taruna_smk\BST CIREBON\DSC082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800100"/>
            <a:ext cx="21717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9" descr="E:\picture\taruna_smk\BST CIREBON\DSC08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028950"/>
            <a:ext cx="21145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1" descr="E:\picture\taruna_smk\BST CIREBON\DSC082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3300" y="2971800"/>
            <a:ext cx="2139554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DE0CB2-18BA-49E5-8DB2-A72AADF1DF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384" y="2968590"/>
            <a:ext cx="2616432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5C9971-5337-4D11-8588-0BA7EE350113}"/>
              </a:ext>
            </a:extLst>
          </p:cNvPr>
          <p:cNvSpPr txBox="1">
            <a:spLocks/>
          </p:cNvSpPr>
          <p:nvPr/>
        </p:nvSpPr>
        <p:spPr>
          <a:xfrm>
            <a:off x="448966" y="1655519"/>
            <a:ext cx="8246070" cy="30541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PT. CAKRAWALA INDONESIA SEJAHTERA</a:t>
            </a:r>
          </a:p>
          <a:p>
            <a:pPr marL="457200" indent="-457200"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PT. AISYAH MUTIARA SAMUDERA</a:t>
            </a:r>
          </a:p>
          <a:p>
            <a:pPr marL="457200" indent="-457200">
              <a:buAutoNum type="arabicPeriod"/>
            </a:pPr>
            <a:r>
              <a:rPr lang="en-ID" sz="1800" dirty="0">
                <a:solidFill>
                  <a:srgbClr val="FF0000"/>
                </a:solidFill>
              </a:rPr>
              <a:t>PT.  KHARISMA ABADI SAMUDERA </a:t>
            </a:r>
          </a:p>
          <a:p>
            <a:pPr marL="457200" indent="-457200"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G TO G JAPAN</a:t>
            </a:r>
          </a:p>
          <a:p>
            <a:pPr marL="457200" indent="-457200"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PT. BUDI AGUNG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PPN PALABUHANRATU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PT. RAFA GLOBAL MARINE</a:t>
            </a:r>
          </a:p>
          <a:p>
            <a:pPr marL="457200" indent="-457200">
              <a:buAutoNum type="arabicPeriod"/>
            </a:pPr>
            <a:endParaRPr lang="en-US" sz="1800" dirty="0">
              <a:solidFill>
                <a:srgbClr val="00B0F0"/>
              </a:solidFill>
            </a:endParaRPr>
          </a:p>
          <a:p>
            <a:pPr marL="457200" indent="-457200">
              <a:buAutoNum type="arabicPeriod"/>
            </a:pPr>
            <a:endParaRPr lang="en-US" sz="1800" dirty="0">
              <a:solidFill>
                <a:srgbClr val="00B0F0"/>
              </a:solidFill>
            </a:endParaRPr>
          </a:p>
          <a:p>
            <a:endParaRPr lang="en-US" sz="18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BFCBD9-08F9-4532-AB6A-5F3E3AD525EB}"/>
              </a:ext>
            </a:extLst>
          </p:cNvPr>
          <p:cNvSpPr txBox="1">
            <a:spLocks/>
          </p:cNvSpPr>
          <p:nvPr/>
        </p:nvSpPr>
        <p:spPr>
          <a:xfrm>
            <a:off x="448964" y="281175"/>
            <a:ext cx="8398775" cy="9162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solidFill>
                  <a:srgbClr val="FFC000"/>
                </a:solidFill>
              </a:rPr>
              <a:t>   PARTNER INSTITUTION/INDUSTRY</a:t>
            </a:r>
          </a:p>
        </p:txBody>
      </p:sp>
    </p:spTree>
    <p:extLst>
      <p:ext uri="{BB962C8B-B14F-4D97-AF65-F5344CB8AC3E}">
        <p14:creationId xmlns:p14="http://schemas.microsoft.com/office/powerpoint/2010/main" val="549916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251</Words>
  <Application>Microsoft Office PowerPoint</Application>
  <PresentationFormat>On-screen Show (16:9)</PresentationFormat>
  <Paragraphs>54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SMK NEGERI 1 SURADE PROFILE</vt:lpstr>
      <vt:lpstr>LOCATION</vt:lpstr>
      <vt:lpstr>VISION AND MISION</vt:lpstr>
      <vt:lpstr>STUDY PROGRAM</vt:lpstr>
      <vt:lpstr>PowerPoint Presentation</vt:lpstr>
      <vt:lpstr>PowerPoint Presentation</vt:lpstr>
      <vt:lpstr>PowerPoint Presentation</vt:lpstr>
      <vt:lpstr>STANDART TRAINING FOR SEAFERES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ASUS</cp:lastModifiedBy>
  <cp:revision>193</cp:revision>
  <dcterms:created xsi:type="dcterms:W3CDTF">2013-08-21T19:17:07Z</dcterms:created>
  <dcterms:modified xsi:type="dcterms:W3CDTF">2019-10-09T06:44:10Z</dcterms:modified>
</cp:coreProperties>
</file>